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395" r:id="rId3"/>
    <p:sldId id="261" r:id="rId4"/>
    <p:sldId id="396" r:id="rId5"/>
    <p:sldId id="397" r:id="rId6"/>
    <p:sldId id="398" r:id="rId7"/>
    <p:sldId id="399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123E"/>
    <a:srgbClr val="175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5C2B9-983E-DBEC-173E-7C705B153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589E7-EB35-CF62-A4FC-F750444BF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F0B2A-70AB-5743-C701-BBF70C11E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C884-C068-FD42-B536-9A1951902C98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C1626-6199-7881-B02B-601717090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6FA1B-0C3D-9B6B-B2CB-E5B769618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6054-102B-864F-9887-7326B4AB1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2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2CF39-050D-7D86-80CA-9D1396DD8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033AF-6BCF-B7DC-AE42-9C8086FE3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44969-A4C1-F848-D23B-E4B1E93B9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C884-C068-FD42-B536-9A1951902C98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73AB5-236B-5C35-8E19-DA589BCA7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E0ABA-326A-1A19-FDFA-FF289084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6054-102B-864F-9887-7326B4AB1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8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DACB4B-591A-21EB-706B-EE70AE5BA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99A466-6201-F994-6AF3-972ED8A7A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9E625-7410-8023-18E9-9C580F2B7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C884-C068-FD42-B536-9A1951902C98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94945-0605-29D6-00F7-EF79C33BB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AF22B-B895-040E-1CCD-448C8B39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6054-102B-864F-9887-7326B4AB1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7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ADAFA-0299-594D-5C6D-3D1BC193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5CED8-FAA0-1E02-280C-782C95CD3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2CA16-80AA-0CB1-9188-3FF06FB8A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C884-C068-FD42-B536-9A1951902C98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1F186-461E-748D-212E-40E990B8B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8F695-FE52-E397-C470-98622A398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6054-102B-864F-9887-7326B4AB1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3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B8E70-2A12-BFD0-A70C-ADEB826BF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0D660-DAEE-6DE9-A7FE-94053A441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9DA27-394A-2645-5D84-6F0FF17E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C884-C068-FD42-B536-9A1951902C98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DB334-86D3-71A7-8A1B-DB92696E5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74974-2F1C-E944-A724-8C5363789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6054-102B-864F-9887-7326B4AB1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6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8B93D-E143-541B-77F9-086FB72B6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BE343-894C-09E5-79B8-69A6B7794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8F841-EF50-76E2-132B-B6D82F550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5CCC2-1118-7C19-C83A-3B635787A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C884-C068-FD42-B536-9A1951902C98}" type="datetimeFigureOut">
              <a:rPr lang="en-US" smtClean="0"/>
              <a:t>4/15/26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3C13D-1714-E762-8520-13A3961C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58DB6-F34F-2C1D-6C95-643875720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6054-102B-864F-9887-7326B4AB1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7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8E7A-B098-074B-8A5F-9C82334A6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4BFE9-F2FA-5164-539F-17721DE0F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94244-B3FD-A8AF-F7EA-E7212D3C5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3DFA42-84B4-CC86-0276-0CAE5EE9DF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AAED5D-D66E-572A-18EB-D50712FD2B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0D0579-795F-C483-060B-91369C073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C884-C068-FD42-B536-9A1951902C98}" type="datetimeFigureOut">
              <a:rPr lang="en-US" smtClean="0"/>
              <a:t>4/15/26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69C63E-4CB8-DCC7-C3E5-EB51E5FDC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F00CD1-0DE9-B77C-5A9E-947DAFDD2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6054-102B-864F-9887-7326B4AB1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5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AE7D9-6B71-9636-D7E9-01ABC7BEB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67DF3-DE02-87D4-664F-1516058C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C884-C068-FD42-B536-9A1951902C98}" type="datetimeFigureOut">
              <a:rPr lang="en-US" smtClean="0"/>
              <a:t>4/15/26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01B6A-8EFD-7BE2-DC66-AC5425333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85E38-450B-435D-BA39-07AB3717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6054-102B-864F-9887-7326B4AB1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36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19F930-FFFF-E819-2B82-5B49695CA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C884-C068-FD42-B536-9A1951902C98}" type="datetimeFigureOut">
              <a:rPr lang="en-US" smtClean="0"/>
              <a:t>4/15/26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606EE-BE37-1D86-63FD-017DDCEFA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8D7AD-215C-D6CB-0A6E-BE112F28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6054-102B-864F-9887-7326B4AB1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2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41C45-50F8-791E-F49A-26245793A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D28EE-236D-5BDA-6BFD-E0D62466B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FEAD0-5078-72D5-49E2-F3EBBDEF3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79634-03EE-92CE-B213-43B27E88C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C884-C068-FD42-B536-9A1951902C98}" type="datetimeFigureOut">
              <a:rPr lang="en-US" smtClean="0"/>
              <a:t>4/15/26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8DB41-7468-B7F4-3F0F-78C379CB6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DCC07-B77C-318E-FF25-EB563203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6054-102B-864F-9887-7326B4AB1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3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BAB72-9B87-DE29-F13E-6D1486EF5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4C2E6E-C7C3-D146-352B-2E766F2541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794CA-4C8B-FACF-5BFF-D2BF9BC09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B31B5-EB40-7A34-42C2-9704449A1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C884-C068-FD42-B536-9A1951902C98}" type="datetimeFigureOut">
              <a:rPr lang="en-US" smtClean="0"/>
              <a:t>4/15/26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80F3B-B3F6-4ADA-9BB6-246BA24C2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9B7C0-C578-9B37-7745-8738E7BA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6054-102B-864F-9887-7326B4AB1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9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6D6CDE-31C4-FA7F-6222-DD577A69F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F9BC5-8086-DB67-9E6F-EDEF78009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7BEE6-F538-09F7-D13D-DD942038A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5C884-C068-FD42-B536-9A1951902C98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2B845-EB5A-7DA0-C19A-303820C3C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EB2B4-AC7A-ECBE-50BA-3F9FBCAFB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16054-102B-864F-9887-7326B4AB1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7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zoe@100homes.org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C95CF6-F962-9EBB-F40C-0DA16A71F1E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31917" cy="8287945"/>
          </a:xfrm>
          <a:prstGeom prst="rect">
            <a:avLst/>
          </a:prstGeom>
        </p:spPr>
      </p:pic>
      <p:pic>
        <p:nvPicPr>
          <p:cNvPr id="5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CF98D96-9F81-0778-1196-83CE5FC50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8815" y="335971"/>
            <a:ext cx="2046741" cy="282735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E446C4-1F4A-5A9C-B83D-FD5A78CF53B9}"/>
              </a:ext>
            </a:extLst>
          </p:cNvPr>
          <p:cNvSpPr txBox="1"/>
          <p:nvPr/>
        </p:nvSpPr>
        <p:spPr>
          <a:xfrm>
            <a:off x="3831472" y="549700"/>
            <a:ext cx="61783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75A2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FOSTERING SUNDAY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797DF3-0E8B-DA01-074A-906F4DEF8D71}"/>
              </a:ext>
            </a:extLst>
          </p:cNvPr>
          <p:cNvSpPr txBox="1"/>
          <p:nvPr/>
        </p:nvSpPr>
        <p:spPr>
          <a:xfrm>
            <a:off x="3693403" y="2851310"/>
            <a:ext cx="61783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SHALOM: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Bringing Wholeness</a:t>
            </a:r>
          </a:p>
        </p:txBody>
      </p:sp>
      <p:pic>
        <p:nvPicPr>
          <p:cNvPr id="9" name="Picture 8" descr="A cracked pot with gold crack&#10;&#10;Description automatically generated">
            <a:extLst>
              <a:ext uri="{FF2B5EF4-FFF2-40B4-BE49-F238E27FC236}">
                <a16:creationId xmlns:a16="http://schemas.microsoft.com/office/drawing/2014/main" id="{79938B96-F0FC-D875-3FBA-E98D46541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561" y="5208104"/>
            <a:ext cx="2597063" cy="145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03BCC-0494-ECE3-BC07-BDBF4DA0D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945" y="3141502"/>
            <a:ext cx="6777055" cy="2508836"/>
          </a:xfrm>
        </p:spPr>
        <p:txBody>
          <a:bodyPr>
            <a:noAutofit/>
          </a:bodyPr>
          <a:lstStyle/>
          <a:p>
            <a:br>
              <a:rPr lang="en-US" sz="40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40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40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54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Art of Kintsugi</a:t>
            </a: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75A2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75A2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40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4000" dirty="0">
              <a:solidFill>
                <a:srgbClr val="160E5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3B16F14-B4ED-E9DE-DBAF-3BDDB639B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38022" y="5053975"/>
            <a:ext cx="1118096" cy="154453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2399A2-0A53-6476-A25F-904BE0F472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2012704"/>
            <a:ext cx="5058199" cy="283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8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C95CF6-F962-9EBB-F40C-0DA16A71F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61"/>
          <a:stretch/>
        </p:blipFill>
        <p:spPr>
          <a:xfrm>
            <a:off x="-119959" y="4119998"/>
            <a:ext cx="12431917" cy="413607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95DCFF-8E09-B029-097A-87CDB9C60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43" y="302840"/>
            <a:ext cx="11320669" cy="36330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600" dirty="0">
              <a:solidFill>
                <a:srgbClr val="E2133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GB" sz="4000" b="0" i="0" u="none" strike="noStrike" dirty="0">
                <a:solidFill>
                  <a:srgbClr val="175A23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But we have this treasure in jars of clay to show that this all-surpassing power is from God and not from us.</a:t>
            </a:r>
          </a:p>
          <a:p>
            <a:pPr marL="0" indent="0" algn="r">
              <a:buNone/>
            </a:pPr>
            <a:r>
              <a:rPr lang="en-GB" i="1" dirty="0">
                <a:solidFill>
                  <a:srgbClr val="175A2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 Corinthians 4:7</a:t>
            </a:r>
            <a:endParaRPr lang="en-US" i="1" dirty="0">
              <a:solidFill>
                <a:srgbClr val="175A2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5609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03BCC-0494-ECE3-BC07-BDBF4DA0D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840" y="2023407"/>
            <a:ext cx="6781801" cy="2325366"/>
          </a:xfrm>
        </p:spPr>
        <p:txBody>
          <a:bodyPr>
            <a:noAutofit/>
          </a:bodyPr>
          <a:lstStyle/>
          <a:p>
            <a:br>
              <a:rPr lang="en-US" sz="40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40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40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72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SHALOM</a:t>
            </a:r>
            <a:br>
              <a:rPr lang="en-US" sz="72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3600" kern="100" dirty="0">
                <a:solidFill>
                  <a:srgbClr val="E4123E"/>
                </a:solidFill>
                <a:effectLst/>
                <a:latin typeface="Aharoni" panose="02010803020104030203" pitchFamily="2" charset="-79"/>
                <a:ea typeface="Aptos" panose="020B0004020202020204" pitchFamily="34" charset="0"/>
                <a:cs typeface="Aharoni" panose="02010803020104030203" pitchFamily="2" charset="-79"/>
              </a:rPr>
              <a:t>A wholeness that brings life, peace and completeness to our whole selves: mind, body and soul. </a:t>
            </a:r>
            <a:br>
              <a:rPr lang="en-GB" sz="3600" kern="100" dirty="0">
                <a:solidFill>
                  <a:srgbClr val="E4123E"/>
                </a:solidFill>
                <a:effectLst/>
                <a:latin typeface="Aharoni" panose="02010803020104030203" pitchFamily="2" charset="-79"/>
                <a:ea typeface="Aptos" panose="020B0004020202020204" pitchFamily="34" charset="0"/>
                <a:cs typeface="Aharoni" panose="02010803020104030203" pitchFamily="2" charset="-79"/>
              </a:rPr>
            </a:br>
            <a:r>
              <a:rPr lang="en-GB" sz="3600" kern="100" dirty="0">
                <a:solidFill>
                  <a:srgbClr val="E4123E"/>
                </a:solidFill>
                <a:effectLst/>
                <a:latin typeface="Aharoni" panose="02010803020104030203" pitchFamily="2" charset="-79"/>
                <a:ea typeface="Aptos" panose="020B0004020202020204" pitchFamily="34" charset="0"/>
                <a:cs typeface="Aharoni" panose="02010803020104030203" pitchFamily="2" charset="-79"/>
              </a:rPr>
              <a:t>SHALOM brings wholeness to our communities, systems and our world.</a:t>
            </a:r>
            <a:b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40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4000" dirty="0">
              <a:solidFill>
                <a:srgbClr val="160E5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7C1619-90F7-88A3-9E54-CDBB8E944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00" y="-20639"/>
            <a:ext cx="5058199" cy="7587299"/>
          </a:xfrm>
          <a:prstGeom prst="rect">
            <a:avLst/>
          </a:prstGeom>
        </p:spPr>
      </p:pic>
      <p:pic>
        <p:nvPicPr>
          <p:cNvPr id="3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3B16F14-B4ED-E9DE-DBAF-3BDDB639B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38022" y="5053975"/>
            <a:ext cx="1118096" cy="154453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5F9A76-CDB3-C89F-FDCD-10A566EF4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00" y="0"/>
            <a:ext cx="5058199" cy="75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9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03BCC-0494-ECE3-BC07-BDBF4DA0D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906" y="2545139"/>
            <a:ext cx="6777055" cy="2508836"/>
          </a:xfrm>
        </p:spPr>
        <p:txBody>
          <a:bodyPr>
            <a:noAutofit/>
          </a:bodyPr>
          <a:lstStyle/>
          <a:p>
            <a:br>
              <a:rPr lang="en-US" sz="40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40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40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Current Situation:</a:t>
            </a: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800" dirty="0">
                <a:solidFill>
                  <a:srgbClr val="175A2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Over 3500 children in care across Nottingham. Nottinghamshire and Derby</a:t>
            </a:r>
            <a:br>
              <a:rPr lang="en-US" sz="2800" dirty="0">
                <a:solidFill>
                  <a:srgbClr val="175A2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2800" dirty="0">
                <a:solidFill>
                  <a:srgbClr val="175A2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800" dirty="0">
                <a:solidFill>
                  <a:srgbClr val="175A2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Massive shortage of foster carers nationally and locally</a:t>
            </a:r>
            <a:br>
              <a:rPr lang="en-US" sz="2800" dirty="0">
                <a:solidFill>
                  <a:srgbClr val="175A2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2800" dirty="0">
                <a:solidFill>
                  <a:srgbClr val="175A2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800" dirty="0">
                <a:solidFill>
                  <a:srgbClr val="175A2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More children being placed in residential children’s homes than ever before</a:t>
            </a:r>
            <a:br>
              <a:rPr lang="en-US" sz="3600" dirty="0">
                <a:solidFill>
                  <a:srgbClr val="175A2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75A2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40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4000" dirty="0">
              <a:solidFill>
                <a:srgbClr val="160E5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7C1619-90F7-88A3-9E54-CDBB8E944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00" y="-20639"/>
            <a:ext cx="5058199" cy="7587299"/>
          </a:xfrm>
          <a:prstGeom prst="rect">
            <a:avLst/>
          </a:prstGeom>
        </p:spPr>
      </p:pic>
      <p:pic>
        <p:nvPicPr>
          <p:cNvPr id="3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3B16F14-B4ED-E9DE-DBAF-3BDDB639B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38022" y="5053975"/>
            <a:ext cx="1118096" cy="1544534"/>
          </a:xfrm>
        </p:spPr>
      </p:pic>
    </p:spTree>
    <p:extLst>
      <p:ext uri="{BB962C8B-B14F-4D97-AF65-F5344CB8AC3E}">
        <p14:creationId xmlns:p14="http://schemas.microsoft.com/office/powerpoint/2010/main" val="82668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8EC7B-870A-D1E9-26A9-D61FB947C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B6A26-3B72-FF3C-01BB-B26A80527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919" y="3161380"/>
            <a:ext cx="6777055" cy="2508836"/>
          </a:xfrm>
        </p:spPr>
        <p:txBody>
          <a:bodyPr>
            <a:noAutofit/>
          </a:bodyPr>
          <a:lstStyle/>
          <a:p>
            <a:pPr algn="r"/>
            <a:br>
              <a:rPr lang="en-US" sz="40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40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40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3600" b="0" i="0" u="none" strike="noStrike" dirty="0">
                <a:solidFill>
                  <a:srgbClr val="E4123E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That is why, for Christ’s sake, I delight in weaknesses... For when I am weak, then I am strong.</a:t>
            </a:r>
            <a:br>
              <a:rPr lang="en-GB" sz="3600" b="0" i="0" u="none" strike="noStrike" dirty="0">
                <a:solidFill>
                  <a:srgbClr val="E4123E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2800" b="0" i="0" u="none" strike="noStrike" dirty="0">
                <a:solidFill>
                  <a:srgbClr val="E4123E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2 Corinthians 12:10</a:t>
            </a: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75A2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75A2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40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4000" dirty="0">
              <a:solidFill>
                <a:srgbClr val="160E5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E946421-37D2-1CF4-BAFD-E8297C563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38022" y="5053975"/>
            <a:ext cx="1118096" cy="154453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8EC7DC-E5E0-F3C0-2135-63FD44B44F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2012704"/>
            <a:ext cx="5058199" cy="283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65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BB76C-056C-B80E-CD35-85227774A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CCB179-DB03-9540-2D8C-874E6591E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61"/>
          <a:stretch/>
        </p:blipFill>
        <p:spPr>
          <a:xfrm>
            <a:off x="-119959" y="4119998"/>
            <a:ext cx="12431917" cy="413607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92EE8-F596-B512-C4F2-0654B75AB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43" y="302840"/>
            <a:ext cx="11320669" cy="36330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600" dirty="0">
              <a:solidFill>
                <a:srgbClr val="E2133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GB" sz="4000" b="0" i="0" u="none" strike="noStrike" dirty="0">
                <a:solidFill>
                  <a:srgbClr val="175A23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INFORMATION EVENINGS</a:t>
            </a:r>
          </a:p>
          <a:p>
            <a:pPr marL="0" indent="0" algn="ctr">
              <a:buNone/>
            </a:pPr>
            <a:endParaRPr lang="en-US" sz="4000" i="1" dirty="0">
              <a:solidFill>
                <a:srgbClr val="175A2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sz="4000" i="1" dirty="0">
                <a:solidFill>
                  <a:srgbClr val="175A2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Wednesday 3 June – online</a:t>
            </a:r>
          </a:p>
          <a:p>
            <a:pPr marL="0" indent="0" algn="ctr">
              <a:buNone/>
            </a:pPr>
            <a:r>
              <a:rPr lang="en-GB" sz="4000" i="1" dirty="0">
                <a:solidFill>
                  <a:srgbClr val="175A2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Monday 8 June – The Kings Church, Arnold</a:t>
            </a:r>
          </a:p>
        </p:txBody>
      </p:sp>
    </p:spTree>
    <p:extLst>
      <p:ext uri="{BB962C8B-B14F-4D97-AF65-F5344CB8AC3E}">
        <p14:creationId xmlns:p14="http://schemas.microsoft.com/office/powerpoint/2010/main" val="240768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03BCC-0494-ECE3-BC07-BDBF4DA0D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049" y="2013468"/>
            <a:ext cx="6781801" cy="2325366"/>
          </a:xfrm>
        </p:spPr>
        <p:txBody>
          <a:bodyPr>
            <a:noAutofit/>
          </a:bodyPr>
          <a:lstStyle/>
          <a:p>
            <a:br>
              <a:rPr lang="en-US" sz="40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40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40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72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Contact:</a:t>
            </a:r>
            <a:br>
              <a:rPr lang="en-US" sz="72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>
                <a:solidFill>
                  <a:srgbClr val="E412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</a:t>
            </a:r>
            <a:r>
              <a:rPr lang="en-US" sz="4000" dirty="0">
                <a:solidFill>
                  <a:srgbClr val="E4123E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@100homes.org.uk</a:t>
            </a:r>
            <a:br>
              <a:rPr lang="en-US" sz="4000" dirty="0">
                <a:solidFill>
                  <a:srgbClr val="0563C1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en-US" sz="4000" dirty="0">
                <a:solidFill>
                  <a:srgbClr val="E412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>
                <a:solidFill>
                  <a:srgbClr val="175A2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Social Media: @100HomesNotts</a:t>
            </a:r>
            <a:br>
              <a:rPr lang="en-US" sz="4000" dirty="0">
                <a:solidFill>
                  <a:srgbClr val="175A2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4000" dirty="0">
                <a:solidFill>
                  <a:srgbClr val="175A2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>
                <a:solidFill>
                  <a:srgbClr val="175A2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Website:</a:t>
            </a:r>
            <a:br>
              <a:rPr lang="en-US" sz="4000" dirty="0">
                <a:solidFill>
                  <a:srgbClr val="175A2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>
                <a:solidFill>
                  <a:srgbClr val="175A2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www.100homes.org.uk</a:t>
            </a:r>
            <a:br>
              <a:rPr lang="en-US" sz="4000" dirty="0">
                <a:solidFill>
                  <a:srgbClr val="175A2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4000" dirty="0">
                <a:solidFill>
                  <a:srgbClr val="175A2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>
                <a:solidFill>
                  <a:srgbClr val="E4123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please sign up today!</a:t>
            </a: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4000" dirty="0">
                <a:solidFill>
                  <a:srgbClr val="160E5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4000" dirty="0">
              <a:solidFill>
                <a:srgbClr val="160E5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3B16F14-B4ED-E9DE-DBAF-3BDDB639B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38022" y="5053975"/>
            <a:ext cx="1118096" cy="1544534"/>
          </a:xfrm>
        </p:spPr>
      </p:pic>
      <p:pic>
        <p:nvPicPr>
          <p:cNvPr id="5" name="Picture 4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F5F29AA6-FDAF-2944-1510-44000AA3A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50" y="654970"/>
            <a:ext cx="5042362" cy="5042362"/>
          </a:xfrm>
          <a:prstGeom prst="rect">
            <a:avLst/>
          </a:prstGeom>
          <a:ln w="57150">
            <a:solidFill>
              <a:srgbClr val="E4123E"/>
            </a:solidFill>
          </a:ln>
        </p:spPr>
      </p:pic>
    </p:spTree>
    <p:extLst>
      <p:ext uri="{BB962C8B-B14F-4D97-AF65-F5344CB8AC3E}">
        <p14:creationId xmlns:p14="http://schemas.microsoft.com/office/powerpoint/2010/main" val="2229786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256</Words>
  <Application>Microsoft Macintosh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Aharoni</vt:lpstr>
      <vt:lpstr>Aptos</vt:lpstr>
      <vt:lpstr>Arial</vt:lpstr>
      <vt:lpstr>Calibri</vt:lpstr>
      <vt:lpstr>Calibri Light</vt:lpstr>
      <vt:lpstr>Office Theme</vt:lpstr>
      <vt:lpstr>PowerPoint Presentation</vt:lpstr>
      <vt:lpstr>     The Art of Kintsugi          </vt:lpstr>
      <vt:lpstr>PowerPoint Presentation</vt:lpstr>
      <vt:lpstr>     SHALOM A wholeness that brings life, peace and completeness to our whole selves: mind, body and soul.  SHALOM brings wholeness to our communities, systems and our world.      </vt:lpstr>
      <vt:lpstr>     Current Situation:  Over 3500 children in care across Nottingham. Nottinghamshire and Derby  Massive shortage of foster carers nationally and locally  More children being placed in residential children’s homes than ever before         </vt:lpstr>
      <vt:lpstr>     That is why, for Christ’s sake, I delight in weaknesses... For when I am weak, then I am strong. 2 Corinthians 12:10          </vt:lpstr>
      <vt:lpstr>PowerPoint Presentation</vt:lpstr>
      <vt:lpstr>     Contact: info@100homes.org.uk  Social Media: @100HomesNotts  Website: www.100homes.org.uk  please sign up today!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Bell</dc:creator>
  <cp:lastModifiedBy>Paul Bell</cp:lastModifiedBy>
  <cp:revision>10</cp:revision>
  <dcterms:created xsi:type="dcterms:W3CDTF">2024-02-22T13:16:05Z</dcterms:created>
  <dcterms:modified xsi:type="dcterms:W3CDTF">2026-04-15T11:04:15Z</dcterms:modified>
</cp:coreProperties>
</file>